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02" r:id="rId3"/>
    <p:sldId id="294" r:id="rId4"/>
    <p:sldId id="315" r:id="rId5"/>
    <p:sldId id="313" r:id="rId6"/>
    <p:sldId id="299" r:id="rId7"/>
    <p:sldId id="300" r:id="rId8"/>
    <p:sldId id="296" r:id="rId9"/>
    <p:sldId id="301" r:id="rId10"/>
    <p:sldId id="305" r:id="rId11"/>
    <p:sldId id="309" r:id="rId12"/>
    <p:sldId id="303" r:id="rId13"/>
    <p:sldId id="304" r:id="rId14"/>
    <p:sldId id="306" r:id="rId15"/>
    <p:sldId id="307" r:id="rId16"/>
    <p:sldId id="308" r:id="rId17"/>
    <p:sldId id="312" r:id="rId18"/>
    <p:sldId id="269" r:id="rId19"/>
    <p:sldId id="311" r:id="rId20"/>
    <p:sldId id="310" r:id="rId21"/>
    <p:sldId id="31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03483-1AF3-77BB-834A-3B241324CD4F}" v="82" dt="2025-11-06T08:31:30.442"/>
    <p1510:client id="{580BBBBB-3E80-FBEC-3A7D-C8025BFA9416}" v="267" dt="2025-11-06T09:01:36.182"/>
    <p1510:client id="{6499A357-A695-63A0-63EF-436B66F1B979}" v="1" dt="2025-11-05T13:52:11.020"/>
    <p1510:client id="{99E32096-3903-63F5-748C-0B8FA66E652E}" v="15" dt="2025-11-05T23:08:12.765"/>
    <p1510:client id="{B3ABD1ED-3120-5DD4-5A77-B9D8ADA53688}" v="103" dt="2025-11-06T09:42:57.175"/>
    <p1510:client id="{B9996BBC-5CFE-57B3-6A3A-CE9E13AF9083}" v="123" dt="2025-11-06T08:57:14.603"/>
    <p1510:client id="{FE80B596-68D6-4F59-801F-03FE674A68F8}" v="327" dt="2025-11-05T23:11:56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22E15-3370-419E-AB23-4A29B0882EB8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9619-4B08-432A-9126-E69094AEEC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86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EDC8022-D114-B3DB-C98C-48D579B48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50830"/>
            <a:ext cx="9144000" cy="72000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CBE88C-22D6-A1D0-8993-B1F841DD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7C20B81-EF76-43B2-97F9-22082C06D793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ACAD9C-B577-D6AA-DD2C-9C1749F4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B508F-3501-BE0E-28DA-D007DE0C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3C884321-03BC-4B89-A235-71C364322E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F1E8828-73B7-BF60-B17A-6479E0F92A55}"/>
              </a:ext>
            </a:extLst>
          </p:cNvPr>
          <p:cNvSpPr/>
          <p:nvPr userDrawn="1"/>
        </p:nvSpPr>
        <p:spPr>
          <a:xfrm>
            <a:off x="224286" y="198408"/>
            <a:ext cx="11743427" cy="720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71BC03-B0AE-4F1C-305D-91201D64D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86" y="198408"/>
            <a:ext cx="9317214" cy="720000"/>
          </a:xfrm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614C45A-7F49-561C-EBF2-B410E5DFB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00" y="345047"/>
            <a:ext cx="2426213" cy="426721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5EE95BB-8FD7-A84E-73B3-D4122EA5ED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970088"/>
            <a:ext cx="9144000" cy="3636962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DA00AEB-41F4-DE18-0B1A-9EC9F34FA3EB}"/>
              </a:ext>
            </a:extLst>
          </p:cNvPr>
          <p:cNvSpPr/>
          <p:nvPr userDrawn="1"/>
        </p:nvSpPr>
        <p:spPr>
          <a:xfrm>
            <a:off x="224287" y="6230656"/>
            <a:ext cx="11743426" cy="7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6598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75445-9197-DAAD-315B-1B8AD071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11B9AC-5AF0-2F34-E9AE-7E56EFF4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91D5CD-7683-EF45-C3D8-7A6ACAF68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04E4D3-F432-DB44-F6BC-0963A98C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95D9-1194-4828-8F1D-FF60AC61B7E5}" type="datetime1">
              <a:rPr lang="de-DE" smtClean="0"/>
              <a:t>09.11.2025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1BA526-A2D3-3042-73DA-A65C471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1D7639-E38B-720E-0989-499FEBB5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60331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2EAB2-EC53-7E48-BD92-EBFAD8CE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A6E6FDF-13AF-0BBA-B710-A279D72A9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90A76B-7CCE-F15A-FABA-35501E5E4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C9207A-800C-A2E4-89A1-92A8FAE1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DA15-A852-4AFC-97CC-3DE8A5814030}" type="datetime1">
              <a:rPr lang="de-DE" smtClean="0"/>
              <a:t>09.11.2025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8B6A96-0311-3F24-2ED8-EBF877EB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4CAA10-CD38-7D79-66EF-D57B73C5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3176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29CD0-5BAB-1CF1-5B8F-D59C74E6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525ADB-AF41-88A1-D744-6F3CD1F1B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40B143-CAD9-A0AD-CC66-447E2BA1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97B5-4881-4C7A-B029-3BACCA7562ED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E25EC4-4087-0266-207E-05D0796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44909-70F5-7653-023D-EFFD5B2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77399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9B99344-F0C8-1CD9-C09D-7C7EE2088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0F48D-9D79-2AEB-8022-689B08BEC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A3ADBE-3EBA-3684-EC0A-67BE51A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2520-3A19-4ABE-A8AE-6C049CB10B09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ABC7CA-6919-65E4-971D-B8679AD5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F0C3F8-752A-F100-001E-C9BA1DBC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060744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90C3A8-51D6-13EC-0A8E-6F68CC0F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E0AB93-A083-2D7B-32A5-D3C15744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2D4B-DDCC-491B-A552-2A6CE08C8F66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866A-70C0-A363-E1ED-170FF07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C3DFEB-9D20-E62B-8E4D-D5C52451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1179A5F-1302-1F02-855F-4E85F7D95494}"/>
              </a:ext>
            </a:extLst>
          </p:cNvPr>
          <p:cNvSpPr/>
          <p:nvPr userDrawn="1"/>
        </p:nvSpPr>
        <p:spPr>
          <a:xfrm>
            <a:off x="224287" y="198408"/>
            <a:ext cx="11743426" cy="720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B38221-C50D-2476-4BA6-F038B342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7" y="198409"/>
            <a:ext cx="9317213" cy="720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0" name="Grafik 9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B02D3337-1725-720C-A520-8D35D8665F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00" y="345047"/>
            <a:ext cx="2426213" cy="42672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9A94ABF-B8E0-4329-868D-0A330D129A0E}"/>
              </a:ext>
            </a:extLst>
          </p:cNvPr>
          <p:cNvSpPr/>
          <p:nvPr userDrawn="1"/>
        </p:nvSpPr>
        <p:spPr>
          <a:xfrm>
            <a:off x="224287" y="6230656"/>
            <a:ext cx="11743426" cy="7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C1B3666-A441-40AA-B829-41F09E983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8"/>
            <a:ext cx="11743426" cy="613938"/>
          </a:xfrm>
        </p:spPr>
        <p:txBody>
          <a:bodyPr anchor="ctr"/>
          <a:lstStyle>
            <a:lvl1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57868157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90C3A8-51D6-13EC-0A8E-6F68CC0F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102"/>
            <a:ext cx="10515600" cy="5204861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E0AB93-A083-2D7B-32A5-D3C15744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B895-7CE5-402F-80C0-0BF921356B10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866A-70C0-A363-E1ED-170FF07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C3DFEB-9D20-E62B-8E4D-D5C52451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1179A5F-1302-1F02-855F-4E85F7D95494}"/>
              </a:ext>
            </a:extLst>
          </p:cNvPr>
          <p:cNvSpPr/>
          <p:nvPr userDrawn="1"/>
        </p:nvSpPr>
        <p:spPr>
          <a:xfrm>
            <a:off x="224287" y="198408"/>
            <a:ext cx="11743426" cy="720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B38221-C50D-2476-4BA6-F038B342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7" y="198409"/>
            <a:ext cx="9317213" cy="720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0" name="Grafik 9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B02D3337-1725-720C-A520-8D35D8665F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00" y="345047"/>
            <a:ext cx="2426213" cy="42672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6A4EAB6-9E74-2AF6-1ADD-72DA91E391AF}"/>
              </a:ext>
            </a:extLst>
          </p:cNvPr>
          <p:cNvSpPr/>
          <p:nvPr userDrawn="1"/>
        </p:nvSpPr>
        <p:spPr>
          <a:xfrm>
            <a:off x="224287" y="6230656"/>
            <a:ext cx="11743426" cy="7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02274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D0D75-7F83-6A83-5F4D-9D8C254B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F208D5-404C-BAA4-C607-83B1F2CE7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7F13E6-4CF9-D3C4-F639-DD86F5D7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D04D-F0F5-4C62-9BD0-563E37F7A095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974481-765F-872C-9262-6B3FA64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2653E-258B-4B18-5707-0D51A970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60723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0CB6B-5589-8464-0A29-BF852124B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ECA672-F110-8616-5C28-1C8445F5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D1544E-78A9-A88A-78F9-E2DE854B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524C-83C6-40AC-94DA-4818C54607BC}" type="datetime1">
              <a:rPr lang="de-DE" smtClean="0"/>
              <a:t>09.11.2025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729A38-DAAD-75B6-257A-C3BF4664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57A969-D5AB-1057-89BA-C0351B6E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4D0956-4515-CE03-188A-E51303435C0E}"/>
              </a:ext>
            </a:extLst>
          </p:cNvPr>
          <p:cNvSpPr/>
          <p:nvPr userDrawn="1"/>
        </p:nvSpPr>
        <p:spPr>
          <a:xfrm>
            <a:off x="224287" y="198408"/>
            <a:ext cx="11743426" cy="720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465A69C-FC50-E245-AF67-015365C521E2}"/>
              </a:ext>
            </a:extLst>
          </p:cNvPr>
          <p:cNvSpPr txBox="1">
            <a:spLocks/>
          </p:cNvSpPr>
          <p:nvPr userDrawn="1"/>
        </p:nvSpPr>
        <p:spPr>
          <a:xfrm>
            <a:off x="224286" y="198408"/>
            <a:ext cx="9317214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endParaRPr lang="de-DE" sz="4000"/>
          </a:p>
        </p:txBody>
      </p:sp>
      <p:pic>
        <p:nvPicPr>
          <p:cNvPr id="11" name="Grafik 10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8C6A2D9A-9F20-E51F-2C0A-6B0139DFA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00" y="345088"/>
            <a:ext cx="2426213" cy="42672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AD69B7A-3BB8-A2B6-5065-68B062CDF464}"/>
              </a:ext>
            </a:extLst>
          </p:cNvPr>
          <p:cNvSpPr/>
          <p:nvPr userDrawn="1"/>
        </p:nvSpPr>
        <p:spPr>
          <a:xfrm>
            <a:off x="224287" y="6230656"/>
            <a:ext cx="11743426" cy="7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4FA3B9-74E3-E990-348E-B43B542F4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8"/>
            <a:ext cx="11743426" cy="613938"/>
          </a:xfrm>
        </p:spPr>
        <p:txBody>
          <a:bodyPr anchor="ctr"/>
          <a:lstStyle>
            <a:lvl1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3AEC2A9-6D61-B0BF-9024-8F7EE0782F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3838" y="198408"/>
            <a:ext cx="9317037" cy="7200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5402236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0CB6B-5589-8464-0A29-BF852124B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72101"/>
            <a:ext cx="5181600" cy="5204862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ECA672-F110-8616-5C28-1C8445F5E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72101"/>
            <a:ext cx="5181600" cy="5204862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D1544E-78A9-A88A-78F9-E2DE854B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2291-B762-4BCB-B685-6A37891D4545}" type="datetime1">
              <a:rPr lang="de-DE" smtClean="0"/>
              <a:t>09.11.2025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729A38-DAAD-75B6-257A-C3BF4664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57A969-D5AB-1057-89BA-C0351B6E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4D0956-4515-CE03-188A-E51303435C0E}"/>
              </a:ext>
            </a:extLst>
          </p:cNvPr>
          <p:cNvSpPr/>
          <p:nvPr userDrawn="1"/>
        </p:nvSpPr>
        <p:spPr>
          <a:xfrm>
            <a:off x="224287" y="198408"/>
            <a:ext cx="11743426" cy="720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8C6A2D9A-9F20-E51F-2C0A-6B0139DFA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00" y="345088"/>
            <a:ext cx="2426213" cy="42672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AD69B7A-3BB8-A2B6-5065-68B062CDF464}"/>
              </a:ext>
            </a:extLst>
          </p:cNvPr>
          <p:cNvSpPr/>
          <p:nvPr userDrawn="1"/>
        </p:nvSpPr>
        <p:spPr>
          <a:xfrm>
            <a:off x="224287" y="6230656"/>
            <a:ext cx="11743426" cy="72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15E2A3-98F5-A7BE-3659-BAFF5CE1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286" y="198408"/>
            <a:ext cx="9317213" cy="7199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98243012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03264-800C-C284-DCF7-2B4BB98C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F4FD0E-15FE-125C-7457-0D0730F3E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4DE181-B758-162A-265D-715CD12F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1FB11A-FFBA-7B13-0D26-D0FC91EF7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7504AF-2D05-74A6-631B-235B9F606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6BB4-4601-3DD2-EBE4-A01B0025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DC0F-FCCF-436D-B462-3925CE2E58BF}" type="datetime1">
              <a:rPr lang="de-DE" smtClean="0"/>
              <a:t>09.11.2025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4F213E-D4E6-40BB-609E-451DDECC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CCE5DC-0BB1-C7FA-3975-442FCB73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260430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4B49E-4519-F231-F7AF-00B3B669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2C062A-542B-B0B9-01FC-D97C6B1C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3D51-A1B3-4B7C-A0BC-37A8B59EF5D1}" type="datetime1">
              <a:rPr lang="de-DE" smtClean="0"/>
              <a:t>09.11.2025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3604A5-7594-9203-72EF-331618A3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53CC75-54EA-FA23-7701-8EEC8EC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5901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4E7DD1-6F81-33D8-8E15-2192730C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A7A6-A2A4-40C8-9313-D1BCB096C242}" type="datetime1">
              <a:rPr lang="de-DE" smtClean="0"/>
              <a:t>09.11.2025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BA5A4C-ABD9-19C9-0F05-7179E472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E810F0-783A-25DE-A5FF-49DD584F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55925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F151F13-F7A3-616A-18F5-1ED8653B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8F5D7C-8965-2181-EBC0-8F218DF4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C5ACD-33F5-3D01-0423-F3C8A0995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9CFEF-12DF-4F90-BD60-A86EF247E2CD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DABE83-A3E4-9841-8C03-533709055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6AD623-0150-DFD7-580B-ACB1CD8F9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4321-03BC-4B89-A235-71C364322E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27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B693B5EB-DDCC-2B7F-4FB4-1CF680E7D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450" y="2097893"/>
            <a:ext cx="7277100" cy="307897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1400"/>
              <a:t>Case Study: Intelligent Systems (WS25/26)</a:t>
            </a:r>
            <a:endParaRPr lang="de-DE" sz="1400"/>
          </a:p>
          <a:p>
            <a:pPr>
              <a:lnSpc>
                <a:spcPct val="100000"/>
              </a:lnSpc>
            </a:pPr>
            <a:r>
              <a:rPr lang="en-US" sz="3200"/>
              <a:t>Predictive Maintenance of Milling Machines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4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/>
              <a:t>Lecturer: </a:t>
            </a:r>
            <a:r>
              <a:rPr lang="de-DE" sz="1400" b="0"/>
              <a:t>Hamidreza Heidari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de-DE" sz="1400"/>
              <a:t>Members: </a:t>
            </a:r>
            <a:r>
              <a:rPr lang="de-DE" sz="1400" b="0"/>
              <a:t>Irtaza Janjua, Soman Tariq, Sadeed Ahmad, Usama Ali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4971D8C-08DE-DF37-94F4-24535D94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626" y="6408434"/>
            <a:ext cx="2743200" cy="365125"/>
          </a:xfrm>
        </p:spPr>
        <p:txBody>
          <a:bodyPr/>
          <a:lstStyle/>
          <a:p>
            <a:fld id="{F2919070-17E7-47A5-8399-76CC63D6E563}" type="datetime1">
              <a:rPr lang="de-DE" smtClean="0">
                <a:solidFill>
                  <a:schemeClr val="bg1"/>
                </a:solidFill>
              </a:rPr>
              <a:t>09.11.2025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4B4F50-F11C-22D2-8C0A-C9F59E5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026" y="6408434"/>
            <a:ext cx="2743200" cy="365125"/>
          </a:xfrm>
        </p:spPr>
        <p:txBody>
          <a:bodyPr/>
          <a:lstStyle/>
          <a:p>
            <a:fld id="{3C884321-03BC-4B89-A235-71C364322ED5}" type="slidenum">
              <a:rPr lang="de-DE" smtClean="0">
                <a:solidFill>
                  <a:schemeClr val="bg1"/>
                </a:solidFill>
              </a:rPr>
              <a:pPr/>
              <a:t>1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2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CADB4-C8D6-4C7B-8DEA-6B0A2618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072A17-A818-DCA2-7A0F-85B36E1A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3288BB-1BF7-2488-2FFA-F0A134ED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10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B17A732-0CF3-3633-994A-7E1F8E29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>
                <a:latin typeface="Verdana"/>
                <a:ea typeface="Verdana"/>
              </a:rPr>
              <a:t>Tech Stack &amp; Methodology </a:t>
            </a:r>
            <a:r>
              <a:rPr lang="de-DE" sz="2400" err="1">
                <a:latin typeface="Verdana"/>
                <a:ea typeface="Verdana"/>
              </a:rPr>
              <a:t>Overview</a:t>
            </a:r>
            <a:endParaRPr lang="de-DE" sz="2400">
              <a:latin typeface="Verdana"/>
              <a:ea typeface="Verdana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18BC06-7F75-B492-BAEE-3558C56B8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6456" y="3074414"/>
            <a:ext cx="1251445" cy="571724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CBFF0-818A-1DBF-A533-C709EEA7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6" y="4459750"/>
            <a:ext cx="10764807" cy="864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354A9-D559-8156-814B-B9709105011C}"/>
              </a:ext>
            </a:extLst>
          </p:cNvPr>
          <p:cNvSpPr txBox="1"/>
          <p:nvPr/>
        </p:nvSpPr>
        <p:spPr>
          <a:xfrm>
            <a:off x="467327" y="1533645"/>
            <a:ext cx="6096964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Dataset: </a:t>
            </a:r>
            <a:r>
              <a:rPr lang="de-DE"/>
              <a:t>AI4I 2020 Predictive Maintenance (UCI)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Tools: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9C269D57-E9E3-6C5E-09F5-DDE8F939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91" y="2262456"/>
            <a:ext cx="768322" cy="7683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E820CDE3-7235-7AA2-CD3A-EC178FE7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03" y="2262456"/>
            <a:ext cx="1171876" cy="72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797E379-D02B-F2BE-4B70-5767609B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70" y="2262456"/>
            <a:ext cx="1101761" cy="5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Top Python Libraries Every Beginner Should Learn &amp; build projects">
            <a:extLst>
              <a:ext uri="{FF2B5EF4-FFF2-40B4-BE49-F238E27FC236}">
                <a16:creationId xmlns:a16="http://schemas.microsoft.com/office/drawing/2014/main" id="{9EDDCB5B-E453-90E2-C11E-D22C438D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46" y="2110202"/>
            <a:ext cx="1072829" cy="10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82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5435-C6DE-505D-B618-29423DEC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173ADB-9F97-1215-52E5-FFDD8C3F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B2E728-ECA1-8E1A-CAB8-6D293BB3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11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D4AC803-2259-0D28-C251-65535A7F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Data Understanding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CFE8E5-41C9-FB42-80FF-C4FD13952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6456" y="3074414"/>
            <a:ext cx="1251445" cy="571724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55A48-29BE-69ED-EB3D-8C34A559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24" y="1380281"/>
            <a:ext cx="4768538" cy="4097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EA0D2E-1F99-14C6-9602-4849C2ED302C}"/>
              </a:ext>
            </a:extLst>
          </p:cNvPr>
          <p:cNvSpPr txBox="1"/>
          <p:nvPr/>
        </p:nvSpPr>
        <p:spPr>
          <a:xfrm>
            <a:off x="149023" y="1260126"/>
            <a:ext cx="5868601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10,000 </a:t>
            </a:r>
            <a:r>
              <a:rPr kumimoji="0" lang="de-DE" sz="1400" b="0" i="0" u="none" strike="noStrike" kern="1200" cap="none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samples</a:t>
            </a:r>
            <a:r>
              <a:rPr kumimoji="0" lang="de-DE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 (</a:t>
            </a:r>
            <a:r>
              <a:rPr kumimoji="0" lang="de-DE" sz="1400" b="0" i="0" u="none" strike="noStrike" kern="1200" cap="none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unique</a:t>
            </a:r>
            <a:r>
              <a:rPr kumimoji="0" lang="de-DE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 IDs).</a:t>
            </a:r>
            <a:endParaRPr lang="de-DE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>
                <a:solidFill>
                  <a:srgbClr val="002060"/>
                </a:solidFill>
                <a:ea typeface="Verdana"/>
              </a:rPr>
              <a:t>Type</a:t>
            </a:r>
            <a:r>
              <a:rPr kumimoji="0" lang="en-US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: Quality categories — Low (50%), Medium (30%), High (20%).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Air Temperature (K</a:t>
            </a:r>
            <a:r>
              <a:rPr lang="en-US" sz="1400" b="1">
                <a:solidFill>
                  <a:srgbClr val="002060"/>
                </a:solidFill>
                <a:ea typeface="Verdana"/>
              </a:rPr>
              <a:t>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Process Temperature (K</a:t>
            </a:r>
            <a:r>
              <a:rPr lang="en-US" sz="1400" b="1">
                <a:solidFill>
                  <a:srgbClr val="002060"/>
                </a:solidFill>
                <a:ea typeface="Verdana"/>
              </a:rPr>
              <a:t>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Rotational Speed (rpm</a:t>
            </a:r>
            <a:r>
              <a:rPr lang="en-US" sz="1400" b="1">
                <a:solidFill>
                  <a:srgbClr val="002060"/>
                </a:solidFill>
                <a:ea typeface="Verdana"/>
              </a:rPr>
              <a:t>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Torque (Nm</a:t>
            </a:r>
            <a:r>
              <a:rPr lang="de-DE" sz="1400" b="1">
                <a:solidFill>
                  <a:srgbClr val="002060"/>
                </a:solidFill>
                <a:ea typeface="Verdana"/>
              </a:rPr>
              <a:t>)</a:t>
            </a:r>
            <a:endParaRPr lang="de-DE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Tool Wear (min</a:t>
            </a:r>
            <a:r>
              <a:rPr lang="en-US" sz="1400" b="1">
                <a:solidFill>
                  <a:srgbClr val="002060"/>
                </a:solidFill>
                <a:ea typeface="Verdana"/>
              </a:rPr>
              <a:t>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Targets:</a:t>
            </a:r>
            <a:endParaRPr lang="en-US" sz="1400" b="1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685800" lvl="1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Target 1: </a:t>
            </a:r>
            <a:r>
              <a:rPr kumimoji="0" lang="en-US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Machine Failure (Yes/No)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685800" lvl="1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Target 2:</a:t>
            </a:r>
            <a:r>
              <a:rPr kumimoji="0" lang="en-US" sz="1400" b="0" i="0" u="none" strike="noStrike" kern="1200" cap="none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Verdana"/>
                <a:cs typeface="+mn-cs"/>
              </a:rPr>
              <a:t> Failure Type (categorical)</a:t>
            </a:r>
            <a:endParaRPr lang="en-US" sz="1400" b="0" i="0" u="none" strike="noStrike" kern="1200" cap="none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Verdana"/>
              <a:cs typeface="Calibri"/>
            </a:endParaRPr>
          </a:p>
          <a:p>
            <a:pPr marL="1143000" lvl="2" indent="-228600">
              <a:buAutoNum type="arabicPeriod"/>
              <a:defRPr/>
            </a:pPr>
            <a:r>
              <a:rPr lang="en-US" sz="1200">
                <a:solidFill>
                  <a:srgbClr val="002060"/>
                </a:solidFill>
                <a:ea typeface="+mn-lt"/>
                <a:cs typeface="+mn-lt"/>
              </a:rPr>
              <a:t>Tool wear failure (TWF) </a:t>
            </a:r>
            <a:endParaRPr lang="en-US" sz="1200">
              <a:ea typeface="Calibri"/>
              <a:cs typeface="Calibri"/>
            </a:endParaRPr>
          </a:p>
          <a:p>
            <a:pPr marL="1143000" lvl="2" indent="-228600">
              <a:buAutoNum type="arabicPeriod"/>
              <a:defRPr/>
            </a:pPr>
            <a:r>
              <a:rPr lang="en-US" sz="1200">
                <a:solidFill>
                  <a:srgbClr val="002060"/>
                </a:solidFill>
                <a:ea typeface="+mn-lt"/>
                <a:cs typeface="+mn-lt"/>
              </a:rPr>
              <a:t>Heat dissipation failure (HDF) 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pPr marL="1143000" lvl="2" indent="-228600">
              <a:buAutoNum type="arabicPeriod"/>
              <a:defRPr/>
            </a:pPr>
            <a:r>
              <a:rPr lang="en-US" sz="1200">
                <a:solidFill>
                  <a:srgbClr val="002060"/>
                </a:solidFill>
                <a:ea typeface="+mn-lt"/>
                <a:cs typeface="+mn-lt"/>
              </a:rPr>
              <a:t>Power failure (PWF) 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pPr marL="1143000" lvl="2" indent="-228600">
              <a:buAutoNum type="arabicPeriod"/>
              <a:defRPr/>
            </a:pPr>
            <a:r>
              <a:rPr lang="en-US" sz="1200">
                <a:solidFill>
                  <a:srgbClr val="002060"/>
                </a:solidFill>
                <a:ea typeface="+mn-lt"/>
                <a:cs typeface="+mn-lt"/>
              </a:rPr>
              <a:t>Overstrain failure (OSF) 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pPr marL="1143000" lvl="2" indent="-228600">
              <a:buAutoNum type="arabicPeriod"/>
              <a:defRPr/>
            </a:pPr>
            <a:r>
              <a:rPr lang="en-US" sz="1200">
                <a:solidFill>
                  <a:srgbClr val="002060"/>
                </a:solidFill>
                <a:ea typeface="+mn-lt"/>
                <a:cs typeface="+mn-lt"/>
              </a:rPr>
              <a:t>Random failures (RNF)</a:t>
            </a:r>
            <a:endParaRPr lang="en-US" sz="1200">
              <a:ea typeface="Calibri" panose="020F0502020204030204"/>
              <a:cs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de-DE" sz="140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5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A815-69E7-C060-619F-324BF5B1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3F0037-A7C6-81E1-CE05-83031901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90C1D6-DCAF-37C8-6EDE-73CD44EB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C51B65-C440-4DCE-AB71-6E7FE2C0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12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835D88-4D4C-B2F7-B94E-AB74498A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Initial Data Exploration</a:t>
            </a:r>
            <a:endParaRPr lang="en-US" sz="240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79DEAC0-E7D1-9CB4-BC9D-7F34698DA056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Checked for </a:t>
            </a:r>
            <a:r>
              <a:rPr lang="en-US" sz="1600" b="1">
                <a:latin typeface="Verdana"/>
                <a:ea typeface="Verdana"/>
              </a:rPr>
              <a:t>missing values</a:t>
            </a:r>
            <a:r>
              <a:rPr lang="en-US" sz="1600">
                <a:latin typeface="Verdana"/>
                <a:ea typeface="Verdana"/>
              </a:rPr>
              <a:t> → none found.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Checked for </a:t>
            </a:r>
            <a:r>
              <a:rPr lang="en-US" sz="1600" b="1">
                <a:latin typeface="Verdana"/>
                <a:ea typeface="Verdana"/>
              </a:rPr>
              <a:t>duplicates</a:t>
            </a:r>
            <a:r>
              <a:rPr lang="en-US" sz="1600">
                <a:latin typeface="Verdana"/>
                <a:ea typeface="Verdana"/>
              </a:rPr>
              <a:t> → none found.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Identified </a:t>
            </a:r>
            <a:r>
              <a:rPr lang="en-US" sz="1600" b="1">
                <a:latin typeface="Verdana"/>
                <a:ea typeface="Verdana"/>
              </a:rPr>
              <a:t>6 numeric</a:t>
            </a:r>
            <a:r>
              <a:rPr lang="en-US" sz="1600">
                <a:latin typeface="Verdana"/>
                <a:ea typeface="Verdana"/>
              </a:rPr>
              <a:t> and </a:t>
            </a:r>
            <a:r>
              <a:rPr lang="en-US" sz="1600" b="1">
                <a:latin typeface="Verdana"/>
                <a:ea typeface="Verdana"/>
              </a:rPr>
              <a:t>3 categorical</a:t>
            </a:r>
            <a:r>
              <a:rPr lang="en-US" sz="1600">
                <a:latin typeface="Verdana"/>
                <a:ea typeface="Verdana"/>
              </a:rPr>
              <a:t>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Converted numeric columns to </a:t>
            </a:r>
            <a:r>
              <a:rPr lang="en-US" sz="1600">
                <a:latin typeface="Consolas"/>
                <a:ea typeface="Verdana"/>
              </a:rPr>
              <a:t>float</a:t>
            </a:r>
            <a:r>
              <a:rPr lang="en-US" sz="1600">
                <a:latin typeface="Verdana"/>
                <a:ea typeface="Verdana"/>
              </a:rPr>
              <a:t> type for consistency.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Removed </a:t>
            </a:r>
            <a:r>
              <a:rPr lang="en-US" sz="1600" b="1">
                <a:latin typeface="Verdana"/>
                <a:ea typeface="Verdana"/>
              </a:rPr>
              <a:t>UDI </a:t>
            </a:r>
            <a:r>
              <a:rPr lang="en-US" sz="1600">
                <a:latin typeface="Verdana"/>
                <a:ea typeface="Verdana"/>
              </a:rPr>
              <a:t>and </a:t>
            </a:r>
            <a:r>
              <a:rPr lang="en-US" sz="1600" b="1">
                <a:latin typeface="Verdana"/>
                <a:ea typeface="Verdana"/>
              </a:rPr>
              <a:t>Product ID 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45054D7-4CD9-AF30-BE7F-DEDD7493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99" y="3336542"/>
            <a:ext cx="4278368" cy="26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3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B289-65F1-B5CA-9296-D112E3AF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D20CF4-0963-68B7-8AAA-01F5C2B7A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658630-099E-E662-8965-428EEB22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99B28C-DD90-AB1D-0EBC-50B69083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A9C65A-69ED-F1AF-A0C5-56A6F5F3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Target </a:t>
            </a:r>
            <a:r>
              <a:rPr lang="de-DE" sz="2400" err="1">
                <a:latin typeface="Verdana"/>
                <a:ea typeface="Verdana"/>
              </a:rPr>
              <a:t>Cleaning</a:t>
            </a:r>
            <a:r>
              <a:rPr lang="de-DE" sz="2400">
                <a:latin typeface="Verdana"/>
                <a:ea typeface="Verdana"/>
              </a:rPr>
              <a:t> and </a:t>
            </a:r>
            <a:r>
              <a:rPr lang="de-DE" sz="2400" err="1">
                <a:latin typeface="Verdana"/>
                <a:ea typeface="Verdana"/>
              </a:rPr>
              <a:t>Correction</a:t>
            </a:r>
            <a:endParaRPr lang="en-US" sz="2400" err="1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AE3A666-7757-CBD7-F2C3-D5EAAC9C0BC5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  <a:buChar char="•"/>
            </a:pPr>
            <a:r>
              <a:rPr lang="en-US" sz="2000">
                <a:latin typeface="Verdana"/>
                <a:ea typeface="Verdana"/>
              </a:rPr>
              <a:t>Found </a:t>
            </a:r>
            <a:r>
              <a:rPr lang="en-US" sz="2000" b="1">
                <a:latin typeface="Verdana"/>
                <a:ea typeface="Verdana"/>
              </a:rPr>
              <a:t>labeling inconsistencies</a:t>
            </a:r>
            <a:r>
              <a:rPr lang="en-US" sz="2000">
                <a:latin typeface="Verdana"/>
                <a:ea typeface="Verdana"/>
              </a:rPr>
              <a:t>:</a:t>
            </a: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Random Failures (</a:t>
            </a:r>
            <a:r>
              <a:rPr lang="en-US" sz="1600">
                <a:latin typeface="Consolas"/>
                <a:ea typeface="Verdana"/>
              </a:rPr>
              <a:t>RNF</a:t>
            </a:r>
            <a:r>
              <a:rPr lang="en-US" sz="1600">
                <a:latin typeface="Verdana"/>
                <a:ea typeface="Verdana"/>
              </a:rPr>
              <a:t>) were not marked as machine failures.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Corrected target values to set </a:t>
            </a:r>
            <a:r>
              <a:rPr lang="en-US" sz="1600">
                <a:latin typeface="Consolas"/>
                <a:ea typeface="Verdana"/>
              </a:rPr>
              <a:t>Target = 1</a:t>
            </a:r>
            <a:r>
              <a:rPr lang="en-US" sz="1600">
                <a:latin typeface="Verdana"/>
                <a:ea typeface="Verdana"/>
              </a:rPr>
              <a:t> for </a:t>
            </a:r>
            <a:r>
              <a:rPr lang="en-US" sz="1600">
                <a:latin typeface="Consolas"/>
                <a:ea typeface="Verdana"/>
              </a:rPr>
              <a:t>RNF</a:t>
            </a:r>
            <a:r>
              <a:rPr lang="en-US" sz="1600">
                <a:latin typeface="Verdana"/>
                <a:ea typeface="Verdana"/>
              </a:rPr>
              <a:t>.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Removed </a:t>
            </a:r>
            <a:r>
              <a:rPr lang="en-US" sz="1600" b="1">
                <a:latin typeface="Verdana"/>
                <a:ea typeface="Verdana"/>
              </a:rPr>
              <a:t>ambiguous records</a:t>
            </a:r>
            <a:r>
              <a:rPr lang="en-US" sz="1600">
                <a:latin typeface="Verdana"/>
                <a:ea typeface="Verdana"/>
              </a:rPr>
              <a:t> (9 rows) where </a:t>
            </a:r>
            <a:r>
              <a:rPr lang="en-US" sz="1600">
                <a:latin typeface="Consolas"/>
                <a:ea typeface="Verdana"/>
              </a:rPr>
              <a:t>Machine failure = 1</a:t>
            </a:r>
            <a:r>
              <a:rPr lang="en-US" sz="1600">
                <a:latin typeface="Verdana"/>
                <a:ea typeface="Verdana"/>
              </a:rPr>
              <a:t> but no specific failure cause was given.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 sz="1600"/>
          </a:p>
          <a:p>
            <a:pPr marL="457200" lvl="1" indent="0">
              <a:buNone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0E743E-C65D-20F3-8E5F-30A13308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43" y="2990193"/>
            <a:ext cx="3724417" cy="318463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0F0E15-96AF-7CDD-0277-19D17D9F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23" y="2988058"/>
            <a:ext cx="3452321" cy="30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5B72-F677-B524-0DBF-95A43A28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CB83F29-6972-106D-3D95-79C3454F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023F01-B296-C5C9-0F83-096B68CD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B96136-9593-4960-9F7A-639887A8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14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EA6EFA-9B58-1928-88F4-B84C842B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Handling Class Imbalance (SMOTE)</a:t>
            </a:r>
            <a:endParaRPr lang="en-US" sz="240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53AA5879-6EEC-2B15-19B9-1CFE794ECA98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Only 3.57% of observations were machine failures.</a:t>
            </a:r>
            <a:endParaRPr lang="en-US" sz="1600"/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Applied </a:t>
            </a:r>
            <a:r>
              <a:rPr lang="en-US" sz="1600" b="1">
                <a:latin typeface="Verdana"/>
                <a:ea typeface="Verdana"/>
              </a:rPr>
              <a:t>SMOTE (Synthetic Minority Oversampling Technique)</a:t>
            </a:r>
            <a:r>
              <a:rPr lang="en-US" sz="1600">
                <a:latin typeface="Verdana"/>
                <a:ea typeface="Verdana"/>
              </a:rPr>
              <a:t>:</a:t>
            </a:r>
            <a:endParaRPr lang="en-US" sz="1600"/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Generated synthetic samples for minority failure modes.</a:t>
            </a:r>
            <a:endParaRPr lang="en-US" sz="1600"/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Balanced data to ~75:25 ratio (</a:t>
            </a:r>
            <a:r>
              <a:rPr lang="en-US" sz="1600" err="1">
                <a:latin typeface="Verdana"/>
                <a:ea typeface="Verdana"/>
              </a:rPr>
              <a:t>working:failure</a:t>
            </a:r>
            <a:r>
              <a:rPr lang="en-US" sz="1600">
                <a:latin typeface="Verdana"/>
                <a:ea typeface="Verdana"/>
              </a:rPr>
              <a:t>).</a:t>
            </a:r>
            <a:endParaRPr lang="en-US" sz="1600"/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Achieved uniform representation across all failure types.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96EC2-2AB0-57F1-5F4D-D55AE5DD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96" y="3335584"/>
            <a:ext cx="7704083" cy="28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71E60-1207-33C5-E1C0-FE5E338DD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1"/>
            <a:ext cx="10905066" cy="488001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DC91D-2AAC-E4A7-F133-9BCB3116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632D4B-DDCC-491B-A552-2A6CE08C8F66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C2ACA-C7CB-46D0-4FB6-72E75AD2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2D3F9-F1A9-B8A1-20C7-A2F4BAB2A9AE}"/>
              </a:ext>
            </a:extLst>
          </p:cNvPr>
          <p:cNvSpPr txBox="1"/>
          <p:nvPr/>
        </p:nvSpPr>
        <p:spPr>
          <a:xfrm>
            <a:off x="266017" y="308058"/>
            <a:ext cx="86111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/>
                <a:ea typeface="Calibri"/>
                <a:cs typeface="Calibri"/>
              </a:rPr>
              <a:t>Feature Distribution before applying SMOTE</a:t>
            </a:r>
            <a:endParaRPr lang="en-US" sz="2400" b="1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328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9D7753-9862-82B6-28A6-5D9D323F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1D0F0-0BFF-3576-A60E-21A62EA7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632D4B-DDCC-491B-A552-2A6CE08C8F66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3C3EF3-D9FB-9F23-D7F2-FF2ADDCCE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01" y="1042604"/>
            <a:ext cx="10661253" cy="47717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2DE3-6E31-18C6-0B87-785947B2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406D1-5189-91A6-6012-A9E49420D032}"/>
              </a:ext>
            </a:extLst>
          </p:cNvPr>
          <p:cNvSpPr txBox="1"/>
          <p:nvPr/>
        </p:nvSpPr>
        <p:spPr>
          <a:xfrm>
            <a:off x="470647" y="302559"/>
            <a:ext cx="864533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baseline="0">
                <a:solidFill>
                  <a:srgbClr val="FFFFFF"/>
                </a:solidFill>
                <a:latin typeface="Verdana"/>
              </a:rPr>
              <a:t>Feature Distribution </a:t>
            </a:r>
            <a:r>
              <a:rPr lang="en-US" sz="2400" b="1">
                <a:solidFill>
                  <a:srgbClr val="FFFFFF"/>
                </a:solidFill>
                <a:latin typeface="Verdana"/>
              </a:rPr>
              <a:t>after applying</a:t>
            </a:r>
            <a:r>
              <a:rPr lang="en-US" sz="2400" b="1" baseline="0">
                <a:solidFill>
                  <a:srgbClr val="FFFFFF"/>
                </a:solidFill>
                <a:latin typeface="Verdana"/>
              </a:rPr>
              <a:t> SMOTE</a:t>
            </a:r>
            <a:r>
              <a:rPr sz="2400">
                <a:latin typeface="Verdana"/>
                <a:ea typeface="Verdana"/>
                <a:cs typeface="Verdana"/>
              </a:rPr>
              <a:t>​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B2998-79CA-7E81-8FA5-9F14E414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2EC62A3-CF3F-A6DD-F58B-CDCB50E3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00351B-D38E-8D4A-EA16-875B3B41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3F6B48-DD27-95A4-CC10-2176E687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CF14A6-E31C-ABA5-F81F-421C8B12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err="1">
                <a:latin typeface="Verdana"/>
                <a:ea typeface="Verdana"/>
              </a:rPr>
              <a:t>Principal</a:t>
            </a:r>
            <a:r>
              <a:rPr lang="de-DE" sz="2400">
                <a:latin typeface="Verdana"/>
                <a:ea typeface="Verdana"/>
              </a:rPr>
              <a:t> </a:t>
            </a:r>
            <a:r>
              <a:rPr lang="de-DE" sz="2400" err="1">
                <a:latin typeface="Verdana"/>
                <a:ea typeface="Verdana"/>
              </a:rPr>
              <a:t>Component</a:t>
            </a:r>
            <a:r>
              <a:rPr lang="de-DE" sz="2400">
                <a:latin typeface="Verdana"/>
                <a:ea typeface="Verdana"/>
              </a:rPr>
              <a:t> Analysis</a:t>
            </a:r>
            <a:endParaRPr lang="en-US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B378128-E84F-577D-95C4-0DF630B4E2C2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Applied </a:t>
            </a:r>
            <a:r>
              <a:rPr lang="en-US" sz="1600" b="1">
                <a:latin typeface="Verdana"/>
                <a:ea typeface="Verdana"/>
              </a:rPr>
              <a:t>Principal Component Analysis</a:t>
            </a:r>
            <a:r>
              <a:rPr lang="en-US" sz="1600">
                <a:latin typeface="Verdana"/>
                <a:ea typeface="Verdana"/>
              </a:rPr>
              <a:t> (PCA) on numeric features.</a:t>
            </a:r>
            <a:endParaRPr lang="en-US" sz="1600"/>
          </a:p>
          <a:p>
            <a:pPr>
              <a:buFont typeface="Arial" panose="05000000000000000000" pitchFamily="2" charset="2"/>
              <a:buChar char="•"/>
            </a:pPr>
            <a:r>
              <a:rPr lang="en-US" sz="1600" b="1">
                <a:latin typeface="Verdana"/>
                <a:ea typeface="Verdana"/>
              </a:rPr>
              <a:t>Top 3 PCs explain most of the variance.</a:t>
            </a:r>
            <a:endParaRPr lang="en-US" sz="1600" b="1"/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latin typeface="Verdana"/>
                <a:ea typeface="Verdana"/>
              </a:rPr>
              <a:t>Interpretation: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>
                <a:latin typeface="Verdana"/>
                <a:ea typeface="Verdana"/>
              </a:rPr>
              <a:t>PC1 → </a:t>
            </a:r>
            <a:r>
              <a:rPr lang="en-US" sz="1200">
                <a:solidFill>
                  <a:srgbClr val="1F1F1F"/>
                </a:solidFill>
                <a:latin typeface="Verdana"/>
                <a:ea typeface="Verdana"/>
              </a:rPr>
              <a:t>closely related to the two temperature features</a:t>
            </a:r>
            <a:endParaRPr lang="en-US" b="1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>
                <a:latin typeface="Verdana"/>
                <a:ea typeface="Verdana"/>
              </a:rPr>
              <a:t>PC2 → </a:t>
            </a:r>
            <a:r>
              <a:rPr lang="en-US" sz="1200">
                <a:solidFill>
                  <a:srgbClr val="1F1F1F"/>
                </a:solidFill>
                <a:latin typeface="Verdana"/>
                <a:ea typeface="Verdana"/>
              </a:rPr>
              <a:t>can be identified with the machine power, which is the product of Rotational Speed and Torque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="1">
                <a:latin typeface="Verdana"/>
                <a:ea typeface="Verdana"/>
              </a:rPr>
              <a:t>PC3 → </a:t>
            </a:r>
            <a:r>
              <a:rPr lang="en-US" sz="1200">
                <a:latin typeface="Verdana"/>
                <a:ea typeface="Verdana"/>
              </a:rPr>
              <a:t>Tool Wear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754C3-8E10-7616-59E0-D67A83C2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97" y="3331924"/>
            <a:ext cx="7698829" cy="28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5C01DB-2BF5-03C9-65C4-A6B3A0804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5DDB65-628B-E09C-94F6-64A228E8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E16884-6CC2-CA1F-AB9C-27CC3AE2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1E6397-15FF-6A9B-82CF-DA4E0257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Data in 3D PCA </a:t>
            </a:r>
            <a:r>
              <a:rPr lang="de-DE" sz="2400" err="1">
                <a:latin typeface="Verdana"/>
                <a:ea typeface="Verdana"/>
              </a:rPr>
              <a:t>space</a:t>
            </a:r>
            <a:endParaRPr lang="de-DE" sz="2400" err="1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5C3FD949-8E60-F90C-6C6C-0EA14FE8D34E}"/>
              </a:ext>
            </a:extLst>
          </p:cNvPr>
          <p:cNvSpPr txBox="1">
            <a:spLocks/>
          </p:cNvSpPr>
          <p:nvPr/>
        </p:nvSpPr>
        <p:spPr>
          <a:xfrm>
            <a:off x="0" y="1389115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</a:pPr>
            <a:r>
              <a:rPr lang="en-US" sz="1600">
                <a:solidFill>
                  <a:srgbClr val="1F1F1F"/>
                </a:solidFill>
                <a:latin typeface="Verdana"/>
                <a:ea typeface="Verdana"/>
                <a:sym typeface="Wingdings" panose="05000000000000000000" pitchFamily="2" charset="2"/>
              </a:rPr>
              <a:t>TWF is the class of </a:t>
            </a:r>
            <a:r>
              <a:rPr lang="en-US" sz="1600">
                <a:solidFill>
                  <a:srgbClr val="1F1F1F"/>
                </a:solidFill>
                <a:latin typeface="Verdana"/>
                <a:ea typeface="Verdana"/>
              </a:rPr>
              <a:t>failures best separated from all the others and seems to depend almost entirely on PC3 (Tool Wear)</a:t>
            </a:r>
            <a:endParaRPr lang="en-US" sz="1600">
              <a:latin typeface="Verdana"/>
              <a:ea typeface="Verdana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sz="1600">
                <a:solidFill>
                  <a:srgbClr val="1F1F1F"/>
                </a:solidFill>
                <a:latin typeface="Verdana"/>
                <a:ea typeface="Verdana"/>
              </a:rPr>
              <a:t>PWF occupies two extreme bands along the PC2 (Power), it is independent of the other two components</a:t>
            </a:r>
            <a:endParaRPr lang="en-US" sz="1600">
              <a:latin typeface="Verdana"/>
              <a:ea typeface="Verdana"/>
            </a:endParaRPr>
          </a:p>
          <a:p>
            <a:pPr>
              <a:buFont typeface="Arial" panose="05000000000000000000" pitchFamily="2" charset="2"/>
            </a:pPr>
            <a:r>
              <a:rPr lang="en-US" sz="1600">
                <a:solidFill>
                  <a:srgbClr val="1F1F1F"/>
                </a:solidFill>
                <a:latin typeface="Verdana"/>
                <a:ea typeface="Verdana"/>
              </a:rPr>
              <a:t>The OSF and HDF classes are less separated than the others even if it can be observed that the first is characterized by a high Tool Wear and low power while the second is characterized by a high temperature and a low power.</a:t>
            </a:r>
            <a:endParaRPr lang="en-US" sz="1600">
              <a:solidFill>
                <a:srgbClr val="1F1F1F"/>
              </a:solidFill>
            </a:endParaRPr>
          </a:p>
          <a:p>
            <a:pPr lvl="1">
              <a:buFont typeface="Arial" panose="05000000000000000000" pitchFamily="2" charset="2"/>
            </a:pPr>
            <a:endParaRPr lang="en-US"/>
          </a:p>
          <a:p>
            <a:pPr lvl="2">
              <a:buFont typeface="Arial" panose="05000000000000000000" pitchFamily="2" charset="2"/>
              <a:buChar char="•"/>
            </a:pPr>
            <a:endParaRPr lang="en-US"/>
          </a:p>
          <a:p>
            <a:pPr lvl="2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1">
              <a:buFont typeface="Arial" panose="05000000000000000000" pitchFamily="2" charset="2"/>
              <a:buChar char="•"/>
            </a:pPr>
            <a:endParaRPr lang="en-US"/>
          </a:p>
          <a:p>
            <a:pPr lvl="2"/>
            <a:endParaRPr lang="en-US"/>
          </a:p>
        </p:txBody>
      </p:sp>
      <p:pic>
        <p:nvPicPr>
          <p:cNvPr id="6" name="Content Placeholder 7" descr="A graph with different colors of paint splatters&#10;&#10;AI-generated content may be incorrect.">
            <a:extLst>
              <a:ext uri="{FF2B5EF4-FFF2-40B4-BE49-F238E27FC236}">
                <a16:creationId xmlns:a16="http://schemas.microsoft.com/office/drawing/2014/main" id="{E4426973-5D0A-EF74-E195-2E9497D5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26" y="3330140"/>
            <a:ext cx="7906722" cy="2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4997-6620-3F07-451D-E23587DA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C82D09-5392-548A-B915-A7849525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C5EC75-0B4A-DC86-D8E1-D8BB9F34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EDE91C-85D0-0295-CD79-085EBCF8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19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263438-DAC0-01A5-9E0E-C2562565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Model Choice: Random Forest</a:t>
            </a:r>
            <a:endParaRPr lang="en-US" sz="240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49A440AD-B5E5-06A6-BD10-FB315C18F490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Most widely used and recommended ML model in predictive maintenance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Handles non-linear relationships and feature interactions very effectively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Naturally robust to noise and outliers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Less sensitive to class imbalance compared to models like SVM or logistic regression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>
                <a:latin typeface="Verdana"/>
                <a:ea typeface="Verdana"/>
              </a:rPr>
              <a:t>High interpretability through feature importance and tree-based explanations</a:t>
            </a: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  <p:pic>
        <p:nvPicPr>
          <p:cNvPr id="4" name="Picture 3" descr="A diagram of a tree&#10;&#10;AI-generated content may be incorrect.">
            <a:extLst>
              <a:ext uri="{FF2B5EF4-FFF2-40B4-BE49-F238E27FC236}">
                <a16:creationId xmlns:a16="http://schemas.microsoft.com/office/drawing/2014/main" id="{23A264C1-2F64-CE48-3836-F7CF813A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97"/>
          <a:stretch>
            <a:fillRect/>
          </a:stretch>
        </p:blipFill>
        <p:spPr>
          <a:xfrm>
            <a:off x="2246663" y="2808426"/>
            <a:ext cx="7699987" cy="336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2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171D-0A2A-D3B7-2112-064DB2DD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1C7D25-1F6E-9D6B-6151-F10A3193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F730B8-121B-DD1C-08B7-368B8D2B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2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AD7DD2E-993E-C5D5-6EE1-70707F8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Project Timeline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941250-77FC-F2DE-566D-6496DFF35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889068" cy="5445672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9700E-6A88-9804-07E6-9BC4103B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93" y="918409"/>
            <a:ext cx="7072707" cy="53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1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blue squares and white text&#10;&#10;AI-generated content may be incorrect.">
            <a:extLst>
              <a:ext uri="{FF2B5EF4-FFF2-40B4-BE49-F238E27FC236}">
                <a16:creationId xmlns:a16="http://schemas.microsoft.com/office/drawing/2014/main" id="{60E6B256-1ED2-F028-76D0-6BA5658FF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560" r="3268"/>
          <a:stretch>
            <a:fillRect/>
          </a:stretch>
        </p:blipFill>
        <p:spPr>
          <a:xfrm>
            <a:off x="1077144" y="1746491"/>
            <a:ext cx="4148406" cy="383138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CD07E-B845-693A-6218-93F2964C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2D4B-DDCC-491B-A552-2A6CE08C8F66}" type="datetime1">
              <a:rPr lang="de-DE" smtClean="0"/>
              <a:t>09.11.2025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0D15C-20EB-8EFF-657C-A576ADC8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20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9F219-0C4F-0A7E-68B2-BFB74322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latin typeface="Verdana"/>
                <a:ea typeface="Verdana"/>
              </a:rPr>
              <a:t>Random Forest Results</a:t>
            </a:r>
            <a:endParaRPr lang="en-GB" sz="2400"/>
          </a:p>
        </p:txBody>
      </p:sp>
      <p:pic>
        <p:nvPicPr>
          <p:cNvPr id="9" name="Picture 8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81D7F313-1272-E75C-5F68-E52B6D8C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80" y="2637111"/>
            <a:ext cx="5125436" cy="20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9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4997-6620-3F07-451D-E23587DA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C82D09-5392-548A-B915-A7849525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/>
          </a:p>
          <a:p>
            <a:pPr lvl="2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C5EC75-0B4A-DC86-D8E1-D8BB9F34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EDE91C-85D0-0295-CD79-085EBCF8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21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263438-DAC0-01A5-9E0E-C2562565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>
                <a:latin typeface="Verdana"/>
                <a:ea typeface="Verdana"/>
              </a:rPr>
              <a:t>Future Work</a:t>
            </a:r>
            <a:endParaRPr lang="en-US" sz="240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49A440AD-B5E5-06A6-BD10-FB315C18F490}"/>
              </a:ext>
            </a:extLst>
          </p:cNvPr>
          <p:cNvSpPr txBox="1">
            <a:spLocks/>
          </p:cNvSpPr>
          <p:nvPr/>
        </p:nvSpPr>
        <p:spPr>
          <a:xfrm>
            <a:off x="-2253" y="1390130"/>
            <a:ext cx="11451020" cy="388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endParaRPr lang="en-US" sz="1800">
              <a:latin typeface="Verdana"/>
              <a:ea typeface="Verdana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>
              <a:latin typeface="Verdana"/>
              <a:ea typeface="Verdan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Implement Deep Learning models</a:t>
            </a:r>
            <a:endParaRPr lang="en-US" sz="1800"/>
          </a:p>
          <a:p>
            <a:pPr lvl="1">
              <a:buFont typeface="Wingdings" panose="05000000000000000000" pitchFamily="2" charset="2"/>
              <a:buChar char="Ø"/>
            </a:pPr>
            <a:endParaRPr lang="en-US" sz="1800">
              <a:latin typeface="Verdana"/>
              <a:ea typeface="Verdan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Compare performance vs. Random Forest using balanced metrics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>
              <a:latin typeface="Verdana"/>
              <a:ea typeface="Verdan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Deploy best-performing model using </a:t>
            </a:r>
            <a:r>
              <a:rPr lang="en-US" sz="1800" err="1">
                <a:latin typeface="Verdana"/>
                <a:ea typeface="Verdana"/>
              </a:rPr>
              <a:t>Streamlit</a:t>
            </a:r>
            <a:r>
              <a:rPr lang="en-US" sz="1800">
                <a:latin typeface="Verdana"/>
                <a:ea typeface="Verdana"/>
              </a:rPr>
              <a:t> for an interactive </a:t>
            </a:r>
            <a:r>
              <a:rPr lang="en-US" sz="1800" err="1">
                <a:latin typeface="Verdana"/>
                <a:ea typeface="Verdana"/>
              </a:rPr>
              <a:t>PdM</a:t>
            </a:r>
            <a:r>
              <a:rPr lang="en-US" sz="1800">
                <a:latin typeface="Verdana"/>
                <a:ea typeface="Verdana"/>
              </a:rPr>
              <a:t> dashboard</a:t>
            </a:r>
            <a:endParaRPr lang="en-US" sz="1800"/>
          </a:p>
          <a:p>
            <a:pPr lvl="1">
              <a:buFont typeface="Wingdings" panose="05000000000000000000" pitchFamily="2" charset="2"/>
              <a:buChar char="Ø"/>
            </a:pPr>
            <a:endParaRPr lang="en-US" sz="1800">
              <a:latin typeface="Verdana"/>
              <a:ea typeface="Verdan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Integrate real-time inference pipeline</a:t>
            </a:r>
          </a:p>
          <a:p>
            <a:pPr marL="457200" lvl="1" indent="0">
              <a:buNone/>
            </a:pPr>
            <a:endParaRPr lang="en-US" sz="1600"/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7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5DDB65-628B-E09C-94F6-64A228E8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E16884-6CC2-CA1F-AB9C-27CC3AE2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3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D11DA39E-96BA-7E03-58AF-654AE057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>
                <a:latin typeface="Verdana"/>
                <a:ea typeface="Verdana"/>
              </a:rPr>
              <a:t>Industrial Application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9639B1-8E36-3C33-1F6B-FDCFCC8D8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232902" cy="5466838"/>
          </a:xfrm>
        </p:spPr>
        <p:txBody>
          <a:bodyPr numCol="1" anchor="t">
            <a:normAutofit/>
          </a:bodyPr>
          <a:lstStyle/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Unplanned failures are rare but costly, triggering downtime, scrap, rush repairs, and throughput loss across lines.</a:t>
            </a:r>
          </a:p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,Sans-Serif"/>
              <a:buChar char="•"/>
            </a:pPr>
            <a:r>
              <a:rPr lang="en-US" sz="1400">
                <a:latin typeface="Verdana"/>
                <a:ea typeface="Verdana"/>
              </a:rPr>
              <a:t>Industry 4.0 generates dense sensor streams (temp, torque, speed, wear), making data‑driven maintenance both possible and necessary.</a:t>
            </a:r>
            <a:endParaRPr lang="en-US" sz="140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,Sans-Serif"/>
              <a:buChar char="•"/>
            </a:pPr>
            <a:r>
              <a:rPr lang="en-US" sz="1400">
                <a:latin typeface="Verdana"/>
                <a:ea typeface="Verdana"/>
              </a:rPr>
              <a:t>Condition‑based AI </a:t>
            </a:r>
            <a:r>
              <a:rPr lang="en-US" sz="1400" err="1">
                <a:latin typeface="Verdana"/>
                <a:ea typeface="Verdana"/>
              </a:rPr>
              <a:t>PdM</a:t>
            </a:r>
            <a:r>
              <a:rPr lang="en-US" sz="1400">
                <a:latin typeface="Verdana"/>
                <a:ea typeface="Verdana"/>
              </a:rPr>
              <a:t> target predictions of concrete failure modes to cut downtime and maintenance spend. </a:t>
            </a:r>
            <a:endParaRPr lang="en-US"/>
          </a:p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Engineering trust is enabled by interpretable signals (e.g., tool‑wear dominance for TWF; power/temperature patterns for PWF/HDF).</a:t>
            </a:r>
            <a:endParaRPr lang="en-US"/>
          </a:p>
          <a:p>
            <a:pPr marL="0" indent="0">
              <a:buNone/>
            </a:pP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332739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FEA2C-3AD4-DF01-C6D4-1BB48E9B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89815D-49E8-AD01-994D-E2B5F52C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CA7CC6-2E52-7B4A-6A8F-D205C6D3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4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646407F-778F-E8DA-C45C-FA7B7C32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>
                <a:latin typeface="Verdana"/>
                <a:ea typeface="Verdana"/>
              </a:rPr>
              <a:t>Prior Work &amp; Project </a:t>
            </a:r>
            <a:r>
              <a:rPr lang="de-DE" sz="2400" err="1">
                <a:latin typeface="Verdana"/>
                <a:ea typeface="Verdana"/>
              </a:rPr>
              <a:t>Objectives</a:t>
            </a:r>
            <a:r>
              <a:rPr lang="de-DE" sz="2400">
                <a:latin typeface="Verdana"/>
                <a:ea typeface="Verdana"/>
              </a:rPr>
              <a:t> </a:t>
            </a:r>
            <a:endParaRPr lang="de-DE" sz="2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6215A0-ACAB-5204-3A8F-6BC7EF852C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232902" cy="5466838"/>
          </a:xfrm>
        </p:spPr>
        <p:txBody>
          <a:bodyPr numCol="1" anchor="t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Prior work: supervised ML with Random Forest, SVM, </a:t>
            </a:r>
            <a:r>
              <a:rPr lang="en-US" sz="1400" err="1">
                <a:latin typeface="Verdana"/>
                <a:ea typeface="Verdana"/>
              </a:rPr>
              <a:t>XGBoost</a:t>
            </a:r>
            <a:r>
              <a:rPr lang="en-US" sz="1400">
                <a:latin typeface="Verdana"/>
                <a:ea typeface="Verdana"/>
              </a:rPr>
              <a:t>; 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Verdana"/>
                <a:ea typeface="Verdana"/>
              </a:rPr>
              <a:t>RF is a strong, interpretable </a:t>
            </a:r>
            <a:r>
              <a:rPr lang="en-US" sz="1400" err="1">
                <a:latin typeface="Verdana"/>
                <a:ea typeface="Verdana"/>
              </a:rPr>
              <a:t>PdM</a:t>
            </a:r>
            <a:r>
              <a:rPr lang="en-US" sz="1400">
                <a:latin typeface="Verdana"/>
                <a:ea typeface="Verdana"/>
              </a:rPr>
              <a:t> baseline with emphasis on preprocessing and feature relevance.</a:t>
            </a:r>
            <a:endParaRPr lang="en-US" sz="1400"/>
          </a:p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Evidence: explainable </a:t>
            </a:r>
            <a:r>
              <a:rPr lang="en-US" sz="1400" err="1">
                <a:latin typeface="Verdana"/>
                <a:ea typeface="Verdana"/>
              </a:rPr>
              <a:t>PdM</a:t>
            </a:r>
            <a:r>
              <a:rPr lang="en-US" sz="1400">
                <a:latin typeface="Verdana"/>
                <a:ea typeface="Verdana"/>
              </a:rPr>
              <a:t> on the same synthetic dataset shows RF robustness and clarity for industrial use.</a:t>
            </a:r>
            <a:endParaRPr lang="en-US" sz="1400"/>
          </a:p>
          <a:p>
            <a:pPr>
              <a:buFont typeface="Arial"/>
              <a:buChar char="•"/>
            </a:pPr>
            <a:endParaRPr lang="en-US" sz="1400">
              <a:latin typeface="Verdana"/>
              <a:ea typeface="Verdana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Gap: classical baselines underfit complex interactions and overlapping modes; 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Verdana"/>
                <a:ea typeface="Verdana"/>
              </a:rPr>
              <a:t>Deep learning approaches report stronger robustness and accuracy.</a:t>
            </a:r>
          </a:p>
          <a:p>
            <a:pPr>
              <a:buFont typeface="Arial"/>
              <a:buChar char="•"/>
            </a:pPr>
            <a:endParaRPr lang="en-US" sz="1400"/>
          </a:p>
          <a:p>
            <a:pPr>
              <a:buFont typeface="Arial"/>
              <a:buChar char="•"/>
            </a:pPr>
            <a:r>
              <a:rPr lang="en-US" sz="1400">
                <a:latin typeface="Verdana"/>
                <a:ea typeface="Verdana"/>
              </a:rPr>
              <a:t>Our approach: deploy an ensemble of deep learning models to surpass current RF metrics while retaining interpretability and production readiness.</a:t>
            </a:r>
            <a:endParaRPr lang="en-US" sz="1400"/>
          </a:p>
          <a:p>
            <a:pPr>
              <a:buFont typeface="Arial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3179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DC1F-2CB5-2B77-9B83-42F1923F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14807-80BD-952B-4E2C-2913A2AB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F9A792-BCF1-BD66-61E3-099A81C4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5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779F088F-2B11-424E-CA05-2B979D47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Literature Overview &amp; Key Methodologies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78F67-E529-0D6C-3C41-51CB57C3F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889068" cy="5445672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US" sz="1800" b="1"/>
              <a:t>[1] Carvalho et al., 2019 Systematic Review of ML in </a:t>
            </a:r>
            <a:r>
              <a:rPr lang="en-US" sz="1800" b="1" err="1"/>
              <a:t>PdM</a:t>
            </a:r>
            <a:endParaRPr lang="en-US" sz="1800" b="1"/>
          </a:p>
          <a:p>
            <a:r>
              <a:rPr lang="en-US" sz="1400"/>
              <a:t>Compared maintenance techniques.</a:t>
            </a:r>
          </a:p>
          <a:p>
            <a:r>
              <a:rPr lang="en-US" sz="1400"/>
              <a:t>Compared ML techniques for fault detection and RUL prediction.</a:t>
            </a:r>
          </a:p>
          <a:p>
            <a:r>
              <a:rPr lang="en-US" sz="1400"/>
              <a:t>Highlighted Random Forest, SVM, and Neural Networks as top-performing models.</a:t>
            </a:r>
          </a:p>
          <a:p>
            <a:r>
              <a:rPr lang="en-US" sz="1400"/>
              <a:t>Emphasized importance of data preprocessing and feature relevance.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FEC3D9-8315-CE51-5B36-4B505974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4" y="2819401"/>
            <a:ext cx="3381538" cy="2862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A8031-2993-E390-DAF7-E0C7C6A5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93" y="3689004"/>
            <a:ext cx="6800869" cy="1360174"/>
          </a:xfrm>
          <a:prstGeom prst="rect">
            <a:avLst/>
          </a:prstGeom>
        </p:spPr>
      </p:pic>
      <p:sp>
        <p:nvSpPr>
          <p:cNvPr id="17" name="Half Frame 16">
            <a:extLst>
              <a:ext uri="{FF2B5EF4-FFF2-40B4-BE49-F238E27FC236}">
                <a16:creationId xmlns:a16="http://schemas.microsoft.com/office/drawing/2014/main" id="{5E600758-BEB9-5EAC-A7C1-FAF74E6214DB}"/>
              </a:ext>
            </a:extLst>
          </p:cNvPr>
          <p:cNvSpPr/>
          <p:nvPr/>
        </p:nvSpPr>
        <p:spPr>
          <a:xfrm rot="8072662">
            <a:off x="4226248" y="3777393"/>
            <a:ext cx="609509" cy="617494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1CD8F-AD21-32D0-249C-2C91FFF54FBD}"/>
              </a:ext>
            </a:extLst>
          </p:cNvPr>
          <p:cNvSpPr txBox="1"/>
          <p:nvPr/>
        </p:nvSpPr>
        <p:spPr>
          <a:xfrm>
            <a:off x="1142787" y="5650043"/>
            <a:ext cx="1831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Fig. 1. Types of Maintenance</a:t>
            </a:r>
            <a:endParaRPr lang="en-PK" sz="1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06226-1558-EA73-D0D7-C2D681BCB36A}"/>
              </a:ext>
            </a:extLst>
          </p:cNvPr>
          <p:cNvSpPr txBox="1"/>
          <p:nvPr/>
        </p:nvSpPr>
        <p:spPr>
          <a:xfrm>
            <a:off x="7944842" y="5072745"/>
            <a:ext cx="183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Fig. 2. Design of a ML model for </a:t>
            </a:r>
            <a:r>
              <a:rPr lang="en-US" sz="1000" i="1" err="1">
                <a:latin typeface="Arial" panose="020B0604020202020204" pitchFamily="34" charset="0"/>
                <a:cs typeface="Arial" panose="020B0604020202020204" pitchFamily="34" charset="0"/>
              </a:rPr>
              <a:t>PdM</a:t>
            </a:r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 application</a:t>
            </a:r>
            <a:endParaRPr lang="en-PK" sz="1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9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9C8CC-81D5-C3AA-EDCF-A4A8B24C6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9EAC2D-3711-B14B-73F1-64A138EF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B8F6-DC7E-32C0-32FF-7811AF65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6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39BE566-571A-677E-EA00-3F7241E2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Literature Overview &amp; Key Methodologies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A649E4-4BD4-01CD-EA23-9A2D88CB8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889068" cy="5445672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de-DE" sz="1800" b="1"/>
              <a:t>[2] Matzka, 2020  Explainable AI for PdM</a:t>
            </a:r>
          </a:p>
          <a:p>
            <a:r>
              <a:rPr lang="de-DE" sz="1400"/>
              <a:t>Synthetic Dataset implemented in our study. (10,000 samples)</a:t>
            </a:r>
          </a:p>
          <a:p>
            <a:r>
              <a:rPr lang="de-DE" sz="1400"/>
              <a:t>Showed Random Forests’ interpretability and robustness in industrial data.</a:t>
            </a:r>
          </a:p>
          <a:p>
            <a:r>
              <a:rPr lang="de-DE" sz="1400"/>
              <a:t>Stressed feature transparency for maintenance engineers.</a:t>
            </a:r>
          </a:p>
          <a:p>
            <a:pPr marL="0" indent="0">
              <a:buNone/>
            </a:pPr>
            <a:endParaRPr lang="de-DE" sz="1400"/>
          </a:p>
          <a:p>
            <a:pPr marL="0" indent="0">
              <a:buNone/>
            </a:pPr>
            <a:r>
              <a:rPr lang="de-DE" sz="2000" b="1"/>
              <a:t>       </a:t>
            </a:r>
          </a:p>
          <a:p>
            <a:pPr marL="0" indent="0">
              <a:buNone/>
            </a:pPr>
            <a:endParaRPr lang="de-DE" sz="2000" b="1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2" name="Picture 1" descr="A diagram of a machine&#10;&#10;AI-generated content may be incorrect.">
            <a:extLst>
              <a:ext uri="{FF2B5EF4-FFF2-40B4-BE49-F238E27FC236}">
                <a16:creationId xmlns:a16="http://schemas.microsoft.com/office/drawing/2014/main" id="{7C32EC92-2C37-AF00-A000-02790EBC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21" y="2819040"/>
            <a:ext cx="3906486" cy="2080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5F57F-3DC1-2ED6-2D62-71B3C8AA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54" y="2616784"/>
            <a:ext cx="4034833" cy="2598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88ADC-EFD6-26AF-3369-530475E6CAF4}"/>
              </a:ext>
            </a:extLst>
          </p:cNvPr>
          <p:cNvSpPr txBox="1"/>
          <p:nvPr/>
        </p:nvSpPr>
        <p:spPr>
          <a:xfrm>
            <a:off x="1261640" y="4997454"/>
            <a:ext cx="3345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Fig. 3. Decision Tree; A result of 0 represents normal operation, whereas a result of 1 represents a machine failure.</a:t>
            </a:r>
            <a:endParaRPr lang="en-PK" sz="1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FD71E-E118-7081-CF0E-31AC8FD742F9}"/>
              </a:ext>
            </a:extLst>
          </p:cNvPr>
          <p:cNvSpPr txBox="1"/>
          <p:nvPr/>
        </p:nvSpPr>
        <p:spPr>
          <a:xfrm>
            <a:off x="6712305" y="5215216"/>
            <a:ext cx="372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Fig. 4. Estimated relative predictor importance of the features used in the complex decision tree</a:t>
            </a:r>
            <a:endParaRPr lang="en-PK" sz="1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5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EBDD-D3B6-5908-DB08-72C74721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678105-186C-40AB-43C8-75BF74B7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DE7F1-2E70-2034-0521-100B5CD2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7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DD627ACF-49E2-BA2A-9729-E4B1FC0E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Literature Overview &amp; Key Methodologies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BB691-941D-D489-481F-C790F6A58A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838" y="1065087"/>
            <a:ext cx="11889068" cy="5445672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de-DE" sz="2000" b="1">
                <a:latin typeface="Verdana"/>
                <a:ea typeface="Verdana"/>
              </a:rPr>
              <a:t>[3] </a:t>
            </a:r>
            <a:r>
              <a:rPr lang="de-DE" sz="2000" b="1" err="1">
                <a:latin typeface="Verdana"/>
                <a:ea typeface="Verdana"/>
              </a:rPr>
              <a:t>Sujata</a:t>
            </a:r>
            <a:r>
              <a:rPr lang="de-DE" sz="2000" b="1">
                <a:latin typeface="Verdana"/>
                <a:ea typeface="Verdana"/>
              </a:rPr>
              <a:t> Butte, </a:t>
            </a:r>
            <a:r>
              <a:rPr lang="de-DE" sz="2000" b="1" err="1">
                <a:latin typeface="Verdana"/>
                <a:ea typeface="Verdana"/>
              </a:rPr>
              <a:t>Prashanth</a:t>
            </a:r>
            <a:r>
              <a:rPr lang="de-DE" sz="2000" b="1">
                <a:latin typeface="Verdana"/>
                <a:ea typeface="Verdana"/>
              </a:rPr>
              <a:t> A. R., and </a:t>
            </a:r>
            <a:r>
              <a:rPr lang="de-DE" sz="2000" b="1" err="1">
                <a:latin typeface="Verdana"/>
                <a:ea typeface="Verdana"/>
              </a:rPr>
              <a:t>Sainath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Patil</a:t>
            </a:r>
            <a:r>
              <a:rPr lang="de-DE" sz="2000" b="1">
                <a:latin typeface="Verdana"/>
                <a:ea typeface="Verdana"/>
              </a:rPr>
              <a:t>, 2018 — </a:t>
            </a:r>
            <a:r>
              <a:rPr lang="de-DE" sz="2000" b="1" err="1">
                <a:latin typeface="Verdana"/>
                <a:ea typeface="Verdana"/>
              </a:rPr>
              <a:t>Machine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learning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based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predictive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maintenance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strategy</a:t>
            </a:r>
            <a:r>
              <a:rPr lang="de-DE" sz="2000" b="1">
                <a:latin typeface="Verdana"/>
                <a:ea typeface="Verdana"/>
              </a:rPr>
              <a:t>: a super </a:t>
            </a:r>
            <a:r>
              <a:rPr lang="de-DE" sz="2000" b="1" err="1">
                <a:latin typeface="Verdana"/>
                <a:ea typeface="Verdana"/>
              </a:rPr>
              <a:t>learning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approach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with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deep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neural</a:t>
            </a:r>
            <a:r>
              <a:rPr lang="de-DE" sz="2000" b="1">
                <a:latin typeface="Verdana"/>
                <a:ea typeface="Verdana"/>
              </a:rPr>
              <a:t> </a:t>
            </a:r>
            <a:r>
              <a:rPr lang="de-DE" sz="2000" b="1" err="1">
                <a:latin typeface="Verdana"/>
                <a:ea typeface="Verdana"/>
              </a:rPr>
              <a:t>networks</a:t>
            </a:r>
            <a:r>
              <a:rPr lang="de-DE" sz="2000" b="1">
                <a:latin typeface="Verdana"/>
                <a:ea typeface="Verdana"/>
              </a:rPr>
              <a:t>. IEEE, 2018</a:t>
            </a:r>
            <a:endParaRPr lang="de-DE" sz="2000" b="1"/>
          </a:p>
          <a:p>
            <a:r>
              <a:rPr lang="de-DE" sz="1400">
                <a:latin typeface="Verdana"/>
                <a:ea typeface="Verdana"/>
              </a:rPr>
              <a:t>Proposed a </a:t>
            </a:r>
            <a:r>
              <a:rPr lang="de-DE" sz="1400" b="1" err="1">
                <a:latin typeface="Verdana"/>
                <a:ea typeface="Verdana"/>
              </a:rPr>
              <a:t>deep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learning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framework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combining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deep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neural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networks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with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other</a:t>
            </a:r>
            <a:r>
              <a:rPr lang="de-DE" sz="1400">
                <a:latin typeface="Verdana"/>
                <a:ea typeface="Verdana"/>
              </a:rPr>
              <a:t> ML </a:t>
            </a:r>
            <a:r>
              <a:rPr lang="de-DE" sz="1400" err="1">
                <a:latin typeface="Verdana"/>
                <a:ea typeface="Verdana"/>
              </a:rPr>
              <a:t>models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for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predictive</a:t>
            </a:r>
            <a:r>
              <a:rPr lang="de-DE" sz="1400">
                <a:latin typeface="Verdana"/>
                <a:ea typeface="Verdana"/>
              </a:rPr>
              <a:t> maintenance.</a:t>
            </a:r>
            <a:endParaRPr lang="de-DE"/>
          </a:p>
          <a:p>
            <a:r>
              <a:rPr lang="de-DE" sz="1400" err="1">
                <a:latin typeface="Verdana"/>
                <a:ea typeface="Verdana"/>
              </a:rPr>
              <a:t>Demonstrated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improved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robustness</a:t>
            </a:r>
            <a:r>
              <a:rPr lang="de-DE" sz="1400" b="1">
                <a:latin typeface="Verdana"/>
                <a:ea typeface="Verdana"/>
              </a:rPr>
              <a:t> and </a:t>
            </a:r>
            <a:r>
              <a:rPr lang="de-DE" sz="1400" b="1" err="1">
                <a:latin typeface="Verdana"/>
                <a:ea typeface="Verdana"/>
              </a:rPr>
              <a:t>accuracy</a:t>
            </a:r>
            <a:r>
              <a:rPr lang="de-DE" sz="1400">
                <a:latin typeface="Verdana"/>
                <a:ea typeface="Verdana"/>
              </a:rPr>
              <a:t> in </a:t>
            </a:r>
            <a:r>
              <a:rPr lang="de-DE" sz="1400" err="1">
                <a:latin typeface="Verdana"/>
                <a:ea typeface="Verdana"/>
              </a:rPr>
              <a:t>predicting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equipment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failures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using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manufacturing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data</a:t>
            </a:r>
            <a:r>
              <a:rPr lang="de-DE" sz="1400">
                <a:latin typeface="Verdana"/>
                <a:ea typeface="Verdana"/>
              </a:rPr>
              <a:t>.</a:t>
            </a:r>
            <a:endParaRPr lang="de-DE"/>
          </a:p>
          <a:p>
            <a:r>
              <a:rPr lang="de-DE" sz="1400" err="1">
                <a:latin typeface="Verdana"/>
                <a:ea typeface="Verdana"/>
              </a:rPr>
              <a:t>Highlighted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the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practical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benefits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of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deep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learning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for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PdM</a:t>
            </a:r>
            <a:r>
              <a:rPr lang="de-DE" sz="1400" b="1">
                <a:latin typeface="Verdana"/>
                <a:ea typeface="Verdana"/>
              </a:rPr>
              <a:t> </a:t>
            </a:r>
            <a:r>
              <a:rPr lang="de-DE" sz="1400" b="1" err="1">
                <a:latin typeface="Verdana"/>
                <a:ea typeface="Verdana"/>
              </a:rPr>
              <a:t>systems</a:t>
            </a:r>
            <a:r>
              <a:rPr lang="de-DE" sz="1400">
                <a:latin typeface="Verdana"/>
                <a:ea typeface="Verdana"/>
              </a:rPr>
              <a:t>, </a:t>
            </a:r>
            <a:r>
              <a:rPr lang="de-DE" sz="1400" err="1">
                <a:latin typeface="Verdana"/>
                <a:ea typeface="Verdana"/>
              </a:rPr>
              <a:t>enabling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easier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automation</a:t>
            </a:r>
            <a:r>
              <a:rPr lang="de-DE" sz="1400">
                <a:latin typeface="Verdana"/>
                <a:ea typeface="Verdana"/>
              </a:rPr>
              <a:t> and </a:t>
            </a:r>
            <a:r>
              <a:rPr lang="de-DE" sz="1400" err="1">
                <a:latin typeface="Verdana"/>
                <a:ea typeface="Verdana"/>
              </a:rPr>
              <a:t>adaptability</a:t>
            </a:r>
            <a:r>
              <a:rPr lang="de-DE" sz="1400">
                <a:latin typeface="Verdana"/>
                <a:ea typeface="Verdana"/>
              </a:rPr>
              <a:t> in </a:t>
            </a:r>
            <a:r>
              <a:rPr lang="de-DE" sz="1400" err="1">
                <a:latin typeface="Verdana"/>
                <a:ea typeface="Verdana"/>
              </a:rPr>
              <a:t>dynamic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production</a:t>
            </a:r>
            <a:r>
              <a:rPr lang="de-DE" sz="1400">
                <a:latin typeface="Verdana"/>
                <a:ea typeface="Verdana"/>
              </a:rPr>
              <a:t> </a:t>
            </a:r>
            <a:r>
              <a:rPr lang="de-DE" sz="1400" err="1">
                <a:latin typeface="Verdana"/>
                <a:ea typeface="Verdana"/>
              </a:rPr>
              <a:t>environments</a:t>
            </a:r>
            <a:r>
              <a:rPr lang="de-DE" sz="1400">
                <a:latin typeface="Verdana"/>
                <a:ea typeface="Verdana"/>
              </a:rPr>
              <a:t>.</a:t>
            </a:r>
            <a:endParaRPr lang="de-DE"/>
          </a:p>
          <a:p>
            <a:endParaRPr lang="de-DE" sz="1400">
              <a:latin typeface="Verdana"/>
              <a:ea typeface="Verdana"/>
            </a:endParaRP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PK" sz="1600"/>
          </a:p>
        </p:txBody>
      </p:sp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4393D556-8323-A297-7D0A-E3B6A152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98" y="3321809"/>
            <a:ext cx="5310658" cy="26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0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2A33-186A-2DD7-3514-AB18AED5B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0C3460-502C-5861-4B99-79DE546B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427BE4-7691-9323-03BC-E4071967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8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2CA2C33-F506-BFD6-5F94-821A379A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Key Takeaways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1CE6CC-C1FD-ECD2-FEA8-23C0DBD53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7393" y="2505772"/>
            <a:ext cx="9317213" cy="529126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000" b="1"/>
          </a:p>
          <a:p>
            <a:pPr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Random Forest remains a </a:t>
            </a:r>
            <a:r>
              <a:rPr lang="en-US" sz="1800" b="1">
                <a:latin typeface="Verdana"/>
                <a:ea typeface="Verdana"/>
              </a:rPr>
              <a:t>strong baseline</a:t>
            </a:r>
            <a:r>
              <a:rPr lang="en-US" sz="1800">
                <a:latin typeface="Verdana"/>
                <a:ea typeface="Verdana"/>
              </a:rPr>
              <a:t> for early-stage </a:t>
            </a:r>
            <a:r>
              <a:rPr lang="en-US" sz="1800" err="1">
                <a:latin typeface="Verdana"/>
                <a:ea typeface="Verdana"/>
              </a:rPr>
              <a:t>PdM</a:t>
            </a:r>
            <a:r>
              <a:rPr lang="en-US" sz="1800">
                <a:latin typeface="Verdana"/>
                <a:ea typeface="Verdana"/>
              </a:rPr>
              <a:t> studies.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1800"/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 b="1">
                <a:latin typeface="Verdana"/>
                <a:ea typeface="Verdana"/>
              </a:rPr>
              <a:t>Data quality and preprocessing</a:t>
            </a:r>
            <a:r>
              <a:rPr lang="en-US" sz="1800">
                <a:latin typeface="Verdana"/>
                <a:ea typeface="Verdana"/>
              </a:rPr>
              <a:t> are critical to correct model implementation.</a:t>
            </a:r>
          </a:p>
          <a:p>
            <a:pPr marL="0" indent="0" algn="ctr">
              <a:buNone/>
            </a:pPr>
            <a:endParaRPr lang="en-US" sz="1800"/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Deep learning approaches to be explored in next stages.</a:t>
            </a:r>
          </a:p>
          <a:p>
            <a:pPr marL="0" indent="0" algn="ctr">
              <a:buNone/>
            </a:pPr>
            <a:endParaRPr lang="en-US" sz="2000" b="1"/>
          </a:p>
          <a:p>
            <a:pPr marL="0" indent="0" algn="ctr">
              <a:buNone/>
            </a:pPr>
            <a:endParaRPr lang="en-US" sz="2000" b="1"/>
          </a:p>
          <a:p>
            <a:pPr marL="0" indent="0" algn="ctr">
              <a:buNone/>
            </a:pPr>
            <a:endParaRPr lang="de-DE" sz="1500"/>
          </a:p>
          <a:p>
            <a:pPr algn="ctr"/>
            <a:endParaRPr lang="de-DE" sz="1500"/>
          </a:p>
          <a:p>
            <a:pPr marL="0" indent="0" algn="ctr">
              <a:buNone/>
            </a:pPr>
            <a:endParaRPr lang="en-PK" sz="1600"/>
          </a:p>
        </p:txBody>
      </p:sp>
      <p:pic>
        <p:nvPicPr>
          <p:cNvPr id="1035" name="Picture 11" descr="The Elements of Style: Stylistics in Literature">
            <a:extLst>
              <a:ext uri="{FF2B5EF4-FFF2-40B4-BE49-F238E27FC236}">
                <a16:creationId xmlns:a16="http://schemas.microsoft.com/office/drawing/2014/main" id="{C1904C1E-123E-C8A2-6721-85EB94897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16313" r="-227" b="4417"/>
          <a:stretch>
            <a:fillRect/>
          </a:stretch>
        </p:blipFill>
        <p:spPr bwMode="auto">
          <a:xfrm>
            <a:off x="4771230" y="1014789"/>
            <a:ext cx="2649537" cy="13946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5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AB29F-8E5E-4449-1F94-E2CB9A9A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A76971-AD4D-9AE7-887E-C400FE8C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1F0F-D1EF-4599-B4AA-4DA5E5DFEF80}" type="datetime1">
              <a:rPr lang="de-DE" smtClean="0"/>
              <a:t>09.11.2025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60F25-B0A9-5ADC-4376-B97A1DE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4321-03BC-4B89-A235-71C364322ED5}" type="slidenum">
              <a:rPr lang="de-DE" smtClean="0"/>
              <a:t>9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C465C0B-86BB-25A0-AC5A-0B6BE9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/>
              <a:t>Key Takeaways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5947-7334-AD6D-2418-62D5495D4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7393" y="2505772"/>
            <a:ext cx="9317213" cy="529126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000" b="1"/>
          </a:p>
          <a:p>
            <a:pPr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>
                <a:highlight>
                  <a:srgbClr val="FFFF00"/>
                </a:highlight>
                <a:latin typeface="Verdana"/>
                <a:ea typeface="Verdana"/>
              </a:rPr>
              <a:t>Random Forest remains a </a:t>
            </a:r>
            <a:r>
              <a:rPr lang="en-US" sz="1800" b="1">
                <a:highlight>
                  <a:srgbClr val="FFFF00"/>
                </a:highlight>
                <a:latin typeface="Verdana"/>
                <a:ea typeface="Verdana"/>
              </a:rPr>
              <a:t>strong baseline</a:t>
            </a:r>
            <a:r>
              <a:rPr lang="en-US" sz="1800">
                <a:highlight>
                  <a:srgbClr val="FFFF00"/>
                </a:highlight>
                <a:latin typeface="Verdana"/>
                <a:ea typeface="Verdana"/>
              </a:rPr>
              <a:t> for early-stage </a:t>
            </a:r>
            <a:r>
              <a:rPr lang="en-US" sz="1800" err="1">
                <a:highlight>
                  <a:srgbClr val="FFFF00"/>
                </a:highlight>
                <a:latin typeface="Verdana"/>
                <a:ea typeface="Verdana"/>
              </a:rPr>
              <a:t>PdM</a:t>
            </a:r>
            <a:r>
              <a:rPr lang="en-US" sz="1800">
                <a:highlight>
                  <a:srgbClr val="FFFF00"/>
                </a:highlight>
                <a:latin typeface="Verdana"/>
                <a:ea typeface="Verdana"/>
              </a:rPr>
              <a:t> studies.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1800">
              <a:highlight>
                <a:srgbClr val="FFFF00"/>
              </a:highlight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 b="1">
                <a:highlight>
                  <a:srgbClr val="FFFF00"/>
                </a:highlight>
                <a:latin typeface="Verdana"/>
                <a:ea typeface="Verdana"/>
              </a:rPr>
              <a:t>Data quality and preprocessing</a:t>
            </a:r>
            <a:r>
              <a:rPr lang="en-US" sz="1800">
                <a:highlight>
                  <a:srgbClr val="FFFF00"/>
                </a:highlight>
                <a:latin typeface="Verdana"/>
                <a:ea typeface="Verdana"/>
              </a:rPr>
              <a:t> are critical to correct model implementation.</a:t>
            </a:r>
          </a:p>
          <a:p>
            <a:pPr marL="0" indent="0" algn="ctr">
              <a:buNone/>
            </a:pPr>
            <a:endParaRPr lang="en-US" sz="1800"/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>
                <a:latin typeface="Verdana"/>
                <a:ea typeface="Verdana"/>
              </a:rPr>
              <a:t>Deep learning approaches to be explored in next stages.</a:t>
            </a:r>
          </a:p>
          <a:p>
            <a:pPr marL="0" indent="0" algn="ctr">
              <a:buNone/>
            </a:pPr>
            <a:endParaRPr lang="en-US" sz="2000" b="1"/>
          </a:p>
          <a:p>
            <a:pPr marL="0" indent="0" algn="ctr">
              <a:buNone/>
            </a:pPr>
            <a:endParaRPr lang="en-US" sz="2000" b="1"/>
          </a:p>
          <a:p>
            <a:pPr marL="0" indent="0" algn="ctr">
              <a:buNone/>
            </a:pPr>
            <a:endParaRPr lang="de-DE" sz="1500"/>
          </a:p>
          <a:p>
            <a:pPr algn="ctr"/>
            <a:endParaRPr lang="de-DE" sz="1500"/>
          </a:p>
          <a:p>
            <a:pPr marL="0" indent="0" algn="ctr">
              <a:buNone/>
            </a:pPr>
            <a:endParaRPr lang="en-PK" sz="1600"/>
          </a:p>
        </p:txBody>
      </p:sp>
      <p:pic>
        <p:nvPicPr>
          <p:cNvPr id="1035" name="Picture 11" descr="The Elements of Style: Stylistics in Literature">
            <a:extLst>
              <a:ext uri="{FF2B5EF4-FFF2-40B4-BE49-F238E27FC236}">
                <a16:creationId xmlns:a16="http://schemas.microsoft.com/office/drawing/2014/main" id="{E838CE46-7897-4857-BEAC-5A09E85C4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16313" r="-227" b="4417"/>
          <a:stretch>
            <a:fillRect/>
          </a:stretch>
        </p:blipFill>
        <p:spPr bwMode="auto">
          <a:xfrm>
            <a:off x="4771230" y="1014789"/>
            <a:ext cx="2649537" cy="13946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8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P-B-5_Präsentationsvorlage" id="{128D2E0A-A394-411D-BD24-FC1AB16537CF}" vid="{41852122-8DFA-43C1-9355-1D6B571563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MDP-B-5_Präsentationsvorlage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</vt:lpstr>
      <vt:lpstr>PowerPoint Presentation</vt:lpstr>
      <vt:lpstr>Project Timeline</vt:lpstr>
      <vt:lpstr>Industrial Application</vt:lpstr>
      <vt:lpstr>Prior Work &amp; Project Objectives </vt:lpstr>
      <vt:lpstr>Literature Overview &amp; Key Methodologies</vt:lpstr>
      <vt:lpstr>Literature Overview &amp; Key Methodologies</vt:lpstr>
      <vt:lpstr>Literature Overview &amp; Key Methodologies</vt:lpstr>
      <vt:lpstr>Key Takeaways</vt:lpstr>
      <vt:lpstr>Key Takeaways</vt:lpstr>
      <vt:lpstr>Tech Stack &amp; Methodology Overview</vt:lpstr>
      <vt:lpstr>Data Understanding</vt:lpstr>
      <vt:lpstr>Initial Data Exploration</vt:lpstr>
      <vt:lpstr>Target Cleaning and Correction</vt:lpstr>
      <vt:lpstr>Handling Class Imbalance (SMOTE)</vt:lpstr>
      <vt:lpstr>PowerPoint Presentation</vt:lpstr>
      <vt:lpstr>PowerPoint Presentation</vt:lpstr>
      <vt:lpstr>Principal Component Analysis</vt:lpstr>
      <vt:lpstr>Data in 3D PCA space</vt:lpstr>
      <vt:lpstr>Model Choice: Random Forest</vt:lpstr>
      <vt:lpstr>Random Forest 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Robotik</dc:title>
  <dc:creator>Johannes Vogl</dc:creator>
  <cp:revision>2</cp:revision>
  <dcterms:created xsi:type="dcterms:W3CDTF">2024-01-07T18:27:34Z</dcterms:created>
  <dcterms:modified xsi:type="dcterms:W3CDTF">2025-11-09T22:19:33Z</dcterms:modified>
</cp:coreProperties>
</file>